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8" r:id="rId2"/>
    <p:sldId id="274" r:id="rId3"/>
    <p:sldId id="291" r:id="rId4"/>
    <p:sldId id="276" r:id="rId5"/>
    <p:sldId id="277" r:id="rId6"/>
    <p:sldId id="304" r:id="rId7"/>
    <p:sldId id="288" r:id="rId8"/>
    <p:sldId id="292" r:id="rId9"/>
    <p:sldId id="311" r:id="rId10"/>
    <p:sldId id="312" r:id="rId11"/>
    <p:sldId id="293" r:id="rId12"/>
    <p:sldId id="302" r:id="rId13"/>
    <p:sldId id="306" r:id="rId14"/>
    <p:sldId id="305" r:id="rId15"/>
    <p:sldId id="294" r:id="rId16"/>
    <p:sldId id="307" r:id="rId17"/>
    <p:sldId id="308" r:id="rId18"/>
    <p:sldId id="296" r:id="rId19"/>
    <p:sldId id="309" r:id="rId20"/>
    <p:sldId id="297" r:id="rId21"/>
    <p:sldId id="285" r:id="rId22"/>
    <p:sldId id="300" r:id="rId23"/>
    <p:sldId id="298" r:id="rId24"/>
    <p:sldId id="286" r:id="rId25"/>
    <p:sldId id="264" r:id="rId26"/>
    <p:sldId id="299" r:id="rId27"/>
    <p:sldId id="262" r:id="rId28"/>
    <p:sldId id="310" r:id="rId29"/>
    <p:sldId id="290" r:id="rId30"/>
    <p:sldId id="301" r:id="rId31"/>
    <p:sldId id="273" r:id="rId32"/>
    <p:sldId id="313" r:id="rId33"/>
    <p:sldId id="314" r:id="rId34"/>
    <p:sldId id="315" r:id="rId35"/>
    <p:sldId id="316" r:id="rId36"/>
    <p:sldId id="317" r:id="rId37"/>
    <p:sldId id="318" r:id="rId38"/>
    <p:sldId id="32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SC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40" autoAdjust="0"/>
  </p:normalViewPr>
  <p:slideViewPr>
    <p:cSldViewPr>
      <p:cViewPr varScale="1">
        <p:scale>
          <a:sx n="67" d="100"/>
          <a:sy n="67" d="100"/>
        </p:scale>
        <p:origin x="7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DBBCA-05E7-4C3B-8D04-50918591CC3C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F94C9-6299-4B12-A85E-6EAF36AB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4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94C9-6299-4B12-A85E-6EAF36AB30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6A56-4F85-4831-9B47-7FF3ABF5749F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3A29-4837-4C6D-A4B1-8A493C92A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76A56-4F85-4831-9B47-7FF3ABF5749F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63A29-4837-4C6D-A4B1-8A493C92A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057400"/>
            <a:ext cx="7487165" cy="2853392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 ĐI HỌC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Tịnh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iller" pitchFamily="82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005" y="685800"/>
            <a:ext cx="1447800" cy="9906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en-US" sz="2800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: 1,2</a:t>
            </a:r>
            <a:endParaRPr lang="en-US" sz="28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38800" cy="7620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852247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95649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5" descr="bookani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112276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0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803" y="1010271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2133600" y="2286000"/>
            <a:ext cx="3282287" cy="369924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3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 - “...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 →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“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 →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76800" cy="6858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3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6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man,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....</a:t>
            </a:r>
          </a:p>
          <a:p>
            <a:pPr marL="0" lvl="0" indent="0" algn="just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38800" cy="7620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852247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95649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981" y="2666999"/>
            <a:ext cx="9111019" cy="417933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So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nl-NL" sz="3600" dirty="0"/>
              <a:t>-&gt;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giác trong sáng, tâm trạng tưng bừng rộn rã </a:t>
            </a:r>
            <a:r>
              <a:rPr lang="nl-N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5" descr="bookani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112276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71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785083"/>
            <a:ext cx="4762500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36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39624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438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62719" y="3971499"/>
            <a:ext cx="4724400" cy="2514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ảnh,chi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55216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65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52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0" y="475565"/>
            <a:ext cx="92202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So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nl-N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trạng hồi </a:t>
            </a:r>
            <a:r>
              <a:rPr lang="nl-NL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hộp, mới mẻ</a:t>
            </a:r>
            <a:r>
              <a:rPr lang="nl-N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18197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3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6200" y="304800"/>
            <a:ext cx="8763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 typeface="Arial" pitchFamily="34" charset="0"/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Picture 25" descr="bookani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815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53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35971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295400"/>
            <a:ext cx="495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457200" y="1524000"/>
            <a:ext cx="3276600" cy="4114800"/>
          </a:xfrm>
          <a:prstGeom prst="wedgeRectCallout">
            <a:avLst>
              <a:gd name="adj1" fmla="val -52905"/>
              <a:gd name="adj2" fmla="val 71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Tìm những hình ảnh,chi tiết chứng tỏ tâm trạng hồi hộp, cảm giác bỡ ngỡ của nhân vật “tôi” khi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nghe ông Đốc gọi tên vào lớp?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674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0279" y="3048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70279" y="951131"/>
            <a:ext cx="8534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run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run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nhịp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Dúi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khóc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-&gt; So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trưởng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3600" dirty="0"/>
          </a:p>
        </p:txBody>
      </p:sp>
      <p:pic>
        <p:nvPicPr>
          <p:cNvPr id="4" name="Picture 25" descr="bookani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24200" cy="3648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download (2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0"/>
            <a:ext cx="2895600" cy="364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52400" y="4114800"/>
            <a:ext cx="87522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Sáng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đầu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xanh</a:t>
            </a:r>
            <a:endParaRPr lang="en-US" sz="3200" b="1" dirty="0">
              <a:solidFill>
                <a:srgbClr val="80008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mặc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quần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áo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mới</a:t>
            </a:r>
            <a:endParaRPr lang="en-US" sz="3200" b="1" dirty="0">
              <a:solidFill>
                <a:srgbClr val="80008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khai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endParaRPr lang="en-US" sz="3200" b="1" dirty="0">
              <a:solidFill>
                <a:srgbClr val="80008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Vui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hội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r"/>
            <a:r>
              <a:rPr lang="en-US" sz="3200" b="1" i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3200" b="1" i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Trích</a:t>
            </a:r>
            <a:r>
              <a:rPr lang="en-US" sz="3200" b="1" i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i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b="1" i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i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khai</a:t>
            </a:r>
            <a:r>
              <a:rPr lang="en-US" sz="3200" b="1" i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i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3200" b="1" i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sz="3200" b="1" i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3200" b="1" i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i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Bùi</a:t>
            </a:r>
            <a:r>
              <a:rPr lang="en-US" sz="3200" b="1" i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i="1" dirty="0" err="1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Vợi</a:t>
            </a:r>
            <a:r>
              <a:rPr lang="en-US" sz="3200" b="1" i="1" dirty="0">
                <a:solidFill>
                  <a:srgbClr val="80008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0"/>
            <a:ext cx="3124200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518160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5791200" y="1066800"/>
            <a:ext cx="3200400" cy="5029200"/>
          </a:xfrm>
          <a:prstGeom prst="wedgeRectCallout">
            <a:avLst>
              <a:gd name="adj1" fmla="val -47699"/>
              <a:gd name="adj2" fmla="val 59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>
                <a:latin typeface="Times New Roman" pitchFamily="18" charset="0"/>
                <a:cs typeface="Times New Roman" pitchFamily="18" charset="0"/>
              </a:rPr>
              <a:t>Tìm những hình ảnh,chi tiết chứng tỏ tâm trạng hồi hộp, cảm giác bỡ ngỡ của nhân vật “tôi” khi ngồi trong lớp đón giờ học đầu tiên?</a:t>
            </a:r>
            <a:endParaRPr lang="en-US" sz="3400"/>
          </a:p>
          <a:p>
            <a:pPr algn="ctr"/>
            <a:endParaRPr lang="en-US" sz="3400"/>
          </a:p>
        </p:txBody>
      </p:sp>
    </p:spTree>
    <p:extLst>
      <p:ext uri="{BB962C8B-B14F-4D97-AF65-F5344CB8AC3E}">
        <p14:creationId xmlns:p14="http://schemas.microsoft.com/office/powerpoint/2010/main" val="3942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1" y="76200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8915399" cy="60198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hay.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Quyến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luyến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hề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lẩm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5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5" descr="bookani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</a:t>
            </a:r>
            <a:r>
              <a:rPr lang="en-US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u="sng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3657600" cy="4038600"/>
          </a:xfrm>
        </p:spPr>
      </p:pic>
      <p:sp>
        <p:nvSpPr>
          <p:cNvPr id="6" name="Rounded Rectangular Callout 5"/>
          <p:cNvSpPr/>
          <p:nvPr/>
        </p:nvSpPr>
        <p:spPr>
          <a:xfrm>
            <a:off x="5410200" y="1265830"/>
            <a:ext cx="3429000" cy="4800600"/>
          </a:xfrm>
          <a:prstGeom prst="wedgeRoundRectCallout">
            <a:avLst>
              <a:gd name="adj1" fmla="val -68594"/>
              <a:gd name="adj2" fmla="val 451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Em có cảm nhận gì về thái độ, cử chỉ của những người lớn ( ông đốc, thầy giáo đón nhận học trò mới, các phụ huynh) đối với các em bé lần đầu đi học?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3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845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478" y="1143000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Phụ huynh: chuẩn bị chu đáo, trân trọng dự buổi lễ.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Ông đốc: từ tốn, bao dung.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Thầy giáo trẻ: vui tính, giàu tình thương yêu.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Một </a:t>
            </a:r>
            <a:r>
              <a:rPr lang="nl-NL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 trường 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 dục ấm áp, là nguồn nuôi dưỡng các em trưởng thành.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25" descr="bookani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2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3999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791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36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Thầy </a:t>
            </a:r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chủ nhiệm: Vui tính, giàu tình yêu thương, đón các em trước cửa lớp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36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59913"/>
            <a:ext cx="7162800" cy="685800"/>
          </a:xfrm>
          <a:ln w="381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5943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III/.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52400"/>
            <a:ext cx="73215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2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5127"/>
            <a:ext cx="8763000" cy="5562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3600" dirty="0"/>
          </a:p>
          <a:p>
            <a:endParaRPr lang="en-US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*GHI NHỚ /SGK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5413"/>
            <a:ext cx="73215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959644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0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0" y="70134"/>
            <a:ext cx="9098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52" y="685687"/>
            <a:ext cx="91430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Tịnh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algn="just">
              <a:buAutoNum type="alphaUcPeriod"/>
            </a:pP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Truyện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Tâm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2948" y="2362200"/>
            <a:ext cx="688133" cy="661611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838200" y="5638800"/>
            <a:ext cx="685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4844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013" y="996624"/>
            <a:ext cx="52199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Tịnh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(1911 – 1988)</a:t>
            </a:r>
          </a:p>
          <a:p>
            <a:r>
              <a:rPr lang="da-D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a-D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khai sinh là Trần Văn Ninh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Quê ở Huế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sự nghiệp sáng tác ông có mặt ở nhiều lĩnh vực nhưng thành công hơn cả là truyện ngắn và thơ</a:t>
            </a:r>
            <a:r>
              <a:rPr lang="da-DK" sz="3600" dirty="0"/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999" y="304800"/>
            <a:ext cx="533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58481"/>
            <a:ext cx="3546143" cy="424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76800" y="6074937"/>
            <a:ext cx="4495800" cy="6155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Thanh Tịnh( 1911-1988)</a:t>
            </a:r>
            <a:endParaRPr lang="en-US" sz="3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396" y="-57507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86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439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47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4343400" cy="3505200"/>
          </a:xfrm>
        </p:spPr>
      </p:pic>
      <p:pic>
        <p:nvPicPr>
          <p:cNvPr id="5" name="Picture 4" descr="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581400"/>
            <a:ext cx="4343400" cy="3276600"/>
          </a:xfrm>
          <a:prstGeom prst="rect">
            <a:avLst/>
          </a:prstGeom>
        </p:spPr>
      </p:pic>
      <p:pic>
        <p:nvPicPr>
          <p:cNvPr id="6" name="Picture 5" descr="r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419600" cy="3505200"/>
          </a:xfrm>
          <a:prstGeom prst="rect">
            <a:avLst/>
          </a:prstGeom>
        </p:spPr>
      </p:pic>
      <p:pic>
        <p:nvPicPr>
          <p:cNvPr id="7" name="Picture 6" descr="yyy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8140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553200"/>
          </a:xfrm>
          <a:effectLst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Văn bản: TÔI ĐI HỌC</a:t>
            </a:r>
          </a:p>
          <a:p>
            <a:pPr marL="0" indent="0">
              <a:buNone/>
            </a:pPr>
            <a:r>
              <a:rPr lang="en-US" sz="39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9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Đọc- Tìm hiểu chú thích</a:t>
            </a:r>
          </a:p>
          <a:p>
            <a:pPr>
              <a:buAutoNum type="arabicPeriod"/>
            </a:pPr>
            <a:r>
              <a:rPr lang="en-US" sz="3900" b="1" u="sng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Tác giả: </a:t>
            </a:r>
            <a:r>
              <a:rPr lang="en-US" sz="3900">
                <a:latin typeface="Times New Roman" pitchFamily="18" charset="0"/>
                <a:cs typeface="Times New Roman" pitchFamily="18" charset="0"/>
              </a:rPr>
              <a:t>Thanh Tịnh </a:t>
            </a:r>
            <a:r>
              <a:rPr lang="en-US" sz="39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900">
                <a:latin typeface="Times New Roman" pitchFamily="18" charset="0"/>
                <a:cs typeface="Times New Roman" pitchFamily="18" charset="0"/>
              </a:rPr>
              <a:t>1911 – 1988)</a:t>
            </a:r>
          </a:p>
          <a:p>
            <a:pPr marL="0" indent="0">
              <a:buNone/>
            </a:pPr>
            <a:r>
              <a:rPr lang="en-US" sz="39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Tác phẩm</a:t>
            </a:r>
            <a:br>
              <a:rPr lang="en-US" sz="39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9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900" u="sng">
                <a:latin typeface="Times New Roman" pitchFamily="18" charset="0"/>
                <a:cs typeface="Times New Roman" pitchFamily="18" charset="0"/>
              </a:rPr>
              <a:t>Thể loại</a:t>
            </a:r>
            <a:r>
              <a:rPr lang="en-US" sz="3900">
                <a:latin typeface="Times New Roman" pitchFamily="18" charset="0"/>
                <a:cs typeface="Times New Roman" pitchFamily="18" charset="0"/>
              </a:rPr>
              <a:t>: Truyện ngắn</a:t>
            </a:r>
            <a:r>
              <a:rPr lang="en-US" sz="3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9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900" u="sng">
                <a:latin typeface="Times New Roman" pitchFamily="18" charset="0"/>
                <a:cs typeface="Times New Roman" pitchFamily="18" charset="0"/>
              </a:rPr>
              <a:t>Xuất xứ</a:t>
            </a:r>
            <a:r>
              <a:rPr lang="en-US" sz="3900">
                <a:latin typeface="Times New Roman" pitchFamily="18" charset="0"/>
                <a:cs typeface="Times New Roman" pitchFamily="18" charset="0"/>
              </a:rPr>
              <a:t>: Được in trong tập “Quê mẹ” (1941)</a:t>
            </a:r>
          </a:p>
          <a:p>
            <a:pPr marL="0" indent="0">
              <a:buNone/>
            </a:pPr>
            <a:r>
              <a:rPr lang="en-US" sz="3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900" u="sng">
                <a:latin typeface="Times New Roman" pitchFamily="18" charset="0"/>
                <a:cs typeface="Times New Roman" pitchFamily="18" charset="0"/>
              </a:rPr>
              <a:t>Phương thức biểu đạt</a:t>
            </a:r>
            <a:r>
              <a:rPr lang="en-US" sz="39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b="1" i="1">
                <a:latin typeface="Times New Roman" pitchFamily="18" charset="0"/>
                <a:cs typeface="Times New Roman" pitchFamily="18" charset="0"/>
              </a:rPr>
              <a:t>Tự sự</a:t>
            </a:r>
            <a:r>
              <a:rPr lang="en-US" sz="3900">
                <a:latin typeface="Times New Roman" pitchFamily="18" charset="0"/>
                <a:cs typeface="Times New Roman" pitchFamily="18" charset="0"/>
              </a:rPr>
              <a:t> kết hợp với miêu tả và biểu cảm.</a:t>
            </a:r>
          </a:p>
          <a:p>
            <a:pPr>
              <a:buFontTx/>
              <a:buChar char="-"/>
            </a:pPr>
            <a:r>
              <a:rPr lang="en-US" sz="3900" smtClean="0">
                <a:latin typeface="Times New Roman" pitchFamily="18" charset="0"/>
                <a:cs typeface="Times New Roman" pitchFamily="18" charset="0"/>
              </a:rPr>
              <a:t>Bố </a:t>
            </a:r>
            <a:r>
              <a:rPr lang="en-US" sz="3900">
                <a:latin typeface="Times New Roman" pitchFamily="18" charset="0"/>
                <a:cs typeface="Times New Roman" pitchFamily="18" charset="0"/>
              </a:rPr>
              <a:t>cục </a:t>
            </a:r>
            <a:r>
              <a:rPr lang="en-US" sz="39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9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>
                <a:latin typeface="Times New Roman" pitchFamily="18" charset="0"/>
                <a:cs typeface="Times New Roman" pitchFamily="18" charset="0"/>
              </a:rPr>
              <a:t>phần </a:t>
            </a:r>
            <a:endParaRPr lang="en-US" sz="39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900" b="1">
                <a:latin typeface="Times New Roman" pitchFamily="18" charset="0"/>
                <a:cs typeface="Times New Roman" pitchFamily="18" charset="0"/>
              </a:rPr>
              <a:t>Đoạn 1: Từ đầu...lướt ngang trên ngọn núi:</a:t>
            </a:r>
            <a:r>
              <a:rPr lang="en-US" sz="3900">
                <a:latin typeface="Times New Roman" pitchFamily="18" charset="0"/>
                <a:cs typeface="Times New Roman" pitchFamily="18" charset="0"/>
              </a:rPr>
              <a:t>Khơi nguồn cảm xúc tâm trạng của nhân vật tôi trên đường đến </a:t>
            </a:r>
            <a:r>
              <a:rPr lang="en-US" sz="3900" smtClean="0">
                <a:latin typeface="Times New Roman" pitchFamily="18" charset="0"/>
                <a:cs typeface="Times New Roman" pitchFamily="18" charset="0"/>
              </a:rPr>
              <a:t>trường</a:t>
            </a:r>
          </a:p>
          <a:p>
            <a:pPr marL="0" indent="0">
              <a:buNone/>
            </a:pPr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lớp: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lại: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47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77000"/>
          </a:xfrm>
        </p:spPr>
        <p:txBody>
          <a:bodyPr/>
          <a:lstStyle/>
          <a:p>
            <a:pPr marL="0" indent="0">
              <a:buNone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Cảnh sinh hoạt: Mấy em nhỏ rụt rè cùng mẹ đến trường</a:t>
            </a:r>
          </a:p>
          <a:p>
            <a:pPr marL="0" indent="0" algn="just"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-&gt; So sánh, từ láy.</a:t>
            </a:r>
          </a:p>
          <a:p>
            <a:pPr marL="0" indent="0">
              <a:buNone/>
            </a:pPr>
            <a:r>
              <a:rPr lang="nl-NL" sz="3600"/>
              <a:t>-&gt; </a:t>
            </a:r>
            <a:r>
              <a:rPr lang="nl-NL" sz="3600">
                <a:latin typeface="Times New Roman" panose="02020603050405020304" pitchFamily="18" charset="0"/>
                <a:cs typeface="Times New Roman" panose="02020603050405020304" pitchFamily="18" charset="0"/>
              </a:rPr>
              <a:t>Cảm giác trong sáng, tâm trạng tưng bừng rộn rã   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về buổi tựu trường đầu tiên.</a:t>
            </a:r>
          </a:p>
          <a:p>
            <a:pPr marL="0" indent="0">
              <a:buNone/>
            </a:pPr>
            <a:r>
              <a:rPr lang="en-US" sz="3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Tâm trạng của nhân vật “tôi” trong ngày tựu trường đầu tiên</a:t>
            </a:r>
          </a:p>
          <a:p>
            <a:pPr marL="0" indent="0">
              <a:buNone/>
            </a:pPr>
            <a:r>
              <a:rPr lang="en-US" sz="3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a. Trên đường cùng mẹ đến trường</a:t>
            </a:r>
          </a:p>
          <a:p>
            <a:pPr marL="0" indent="0">
              <a:buNone/>
            </a:pPr>
            <a:endParaRPr lang="en-US" sz="3600" b="1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553200"/>
          </a:xfrm>
        </p:spPr>
        <p:txBody>
          <a:bodyPr/>
          <a:lstStyle/>
          <a:p>
            <a:pPr marL="0" indent="0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Con đường quen đi lại lắm lần tự nhiên thấy lạ.</a:t>
            </a:r>
          </a:p>
          <a:p>
            <a:pPr>
              <a:buFontTx/>
              <a:buChar char="-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Thấy mình trang trọng, đứng đắn hơn trong</a:t>
            </a:r>
          </a:p>
          <a:p>
            <a:pPr marL="0" indent="0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chiếc áo vải dù đen.</a:t>
            </a:r>
          </a:p>
          <a:p>
            <a:pPr>
              <a:buFontTx/>
              <a:buChar char="-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Ghì chặt hai quyển vở trên tay muốn thử sức mình, tự cầm bút thước…</a:t>
            </a:r>
          </a:p>
          <a:p>
            <a:pPr marL="0" indent="0">
              <a:buNone/>
            </a:pPr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-&gt; So sánh, từ láy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nl-NL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trạng hồi hộp, mới mẻ</a:t>
            </a:r>
            <a:r>
              <a:rPr lang="nl-NL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“Tôi” đã lớn và ý thức được tầm quan trọng khi được đi học.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b. Khi đứng giữa sân trường:</a:t>
            </a:r>
          </a:p>
          <a:p>
            <a:pPr marL="0" indent="0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Dày đặc người, ai cũng quần áo sạch sẽ, vui tươi sáng sủa.</a:t>
            </a:r>
          </a:p>
          <a:p>
            <a:pPr marL="0" indent="0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Trường xinh xắn oai nghiêm như cái đình làng Hòa Ấp</a:t>
            </a:r>
          </a:p>
          <a:p>
            <a:pPr>
              <a:buFontTx/>
              <a:buChar char="-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 sợ vẩn vơ.</a:t>
            </a:r>
          </a:p>
          <a:p>
            <a:pPr marL="0" indent="0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Khi nghe ông Đốc gọi tên vào lớp:</a:t>
            </a:r>
            <a:endParaRPr lang="en-US" sz="3600"/>
          </a:p>
          <a:p>
            <a:pPr marL="0" indent="0">
              <a:buNone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+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Chơ vơ, run run theo nhịp bước.</a:t>
            </a:r>
          </a:p>
          <a:p>
            <a:pPr marL="0" indent="0">
              <a:buNone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+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 thấy quả tim như ngừng đập, giật mình và lúng túng.</a:t>
            </a:r>
          </a:p>
          <a:p>
            <a:pPr marL="0" indent="0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9642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39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Sợ rời tay mẹ.</a:t>
            </a:r>
          </a:p>
          <a:p>
            <a:pPr marL="0" indent="0">
              <a:buNone/>
            </a:pPr>
            <a:r>
              <a:rPr lang="en-US" sz="39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+</a:t>
            </a: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Dúi đầu vào lòng mẹ, khóc nức nở khi thấy các bạn khóc.</a:t>
            </a:r>
          </a:p>
          <a:p>
            <a:pPr marL="0" indent="0">
              <a:buNone/>
            </a:pPr>
            <a:r>
              <a:rPr lang="en-US" sz="39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-&gt; So sánh, từ láy.</a:t>
            </a:r>
          </a:p>
          <a:p>
            <a:pPr marL="0" indent="0">
              <a:buNone/>
            </a:pPr>
            <a:r>
              <a:rPr lang="en-US" sz="39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=&gt;Sự thay đổi, trưởng thành  trong nhận thức và tình cảm.</a:t>
            </a:r>
            <a:endParaRPr lang="en-US" sz="39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9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9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9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ngồi trong lớp đón nhận giờ học đầu </a:t>
            </a:r>
            <a:r>
              <a:rPr lang="en-US" sz="39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sz="3900">
                <a:latin typeface="Times New Roman" pitchFamily="18" charset="0"/>
                <a:cs typeface="Times New Roman" pitchFamily="18" charset="0"/>
              </a:rPr>
              <a:t>Thấy lớp học cái gì cũng lạ và hay.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sz="3900">
                <a:latin typeface="Times New Roman" pitchFamily="18" charset="0"/>
                <a:cs typeface="Times New Roman" pitchFamily="18" charset="0"/>
              </a:rPr>
              <a:t>Quyến luyến tự nhiên và bất ngờ, nhìn thấy các bạn chưa hề quen biết nhưng không cảm thấy xa lạ chút nào.</a:t>
            </a:r>
          </a:p>
          <a:p>
            <a:pPr marL="0" indent="0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5925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629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.=&gt;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  <a:p>
            <a:pPr marL="0" indent="0" algn="just">
              <a:buNone/>
            </a:pPr>
            <a:r>
              <a:rPr lang="en-US" sz="36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u="sng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u="sng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nl-NL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Phụ huynh: chuẩn bị chu đáo, trân trọng dự buổi lễ.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nl-NL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- </a:t>
            </a: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Ông đốc: từ tốn, bao dung.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nl-NL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- </a:t>
            </a: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Thầy giáo trẻ: vui tính, giàu tình thương yêu</a:t>
            </a:r>
            <a:r>
              <a:rPr lang="nl-NL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môi trường giáo dục ấm áp, là nguồn nuôi dưỡng các em trưởng thành</a:t>
            </a:r>
            <a:r>
              <a:rPr lang="nl-NL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nl-NL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Tổng kết: </a:t>
            </a:r>
            <a:r>
              <a:rPr lang="nl-NL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ghi nhớ/sgk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24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609600"/>
            <a:ext cx="8686800" cy="38862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đằm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trẻo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2007.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Tịnh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" y="848861"/>
            <a:ext cx="2944368" cy="288493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848862"/>
            <a:ext cx="2950463" cy="2884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11" y="914400"/>
            <a:ext cx="266418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(1941)</a:t>
            </a:r>
          </a:p>
          <a:p>
            <a:pPr algn="l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5" descr="bookani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7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383507" y="304800"/>
            <a:ext cx="6769893" cy="788194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TÔI ĐI HỌC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3158922" y="2209209"/>
            <a:ext cx="2767013" cy="446454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ếp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6160293" y="2209210"/>
            <a:ext cx="2767013" cy="446454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 3: </a:t>
            </a:r>
          </a:p>
          <a:p>
            <a:pPr algn="ctr"/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 lại.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52400" y="2209209"/>
            <a:ext cx="2581151" cy="4496393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6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ctr"/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lướt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768453" y="1092994"/>
            <a:ext cx="2622947" cy="10406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" idx="2"/>
          </p:cNvCxnSpPr>
          <p:nvPr/>
        </p:nvCxnSpPr>
        <p:spPr>
          <a:xfrm flipH="1">
            <a:off x="4768453" y="1092994"/>
            <a:ext cx="1" cy="104060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" idx="2"/>
          </p:cNvCxnSpPr>
          <p:nvPr/>
        </p:nvCxnSpPr>
        <p:spPr>
          <a:xfrm flipH="1">
            <a:off x="1383507" y="1092994"/>
            <a:ext cx="3384947" cy="104060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5" descr="bookani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7" y="177006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35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3" grpId="1" animBg="1"/>
      <p:bldP spid="3" grpId="2" animBg="1"/>
      <p:bldP spid="5" grpId="1" animBg="1"/>
      <p:bldP spid="5" grpId="2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276" y="3124200"/>
            <a:ext cx="2998787" cy="34163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Khơi nguồn cảm xúc tâm trạng của nhân vật tôi trên đường đến trường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4686" y="3124200"/>
            <a:ext cx="2753436" cy="28623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Cảm xúc của nhân vật tôi khi đứng trước sân trường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3310" y="3136710"/>
            <a:ext cx="2483893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Tâm trạng nhân vật tôi ở trong lớp học.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304799"/>
            <a:ext cx="3124200" cy="64633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Nội dung chính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623670" y="1066800"/>
            <a:ext cx="3187734" cy="1981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38700" y="1066800"/>
            <a:ext cx="2816556" cy="1981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38700" y="1066800"/>
            <a:ext cx="0" cy="1981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5" descr="bookani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8" y="279778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21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803" y="1010271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0" y="2362200"/>
            <a:ext cx="455097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656602"/>
            <a:ext cx="381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Thảo luận nhóm:</a:t>
            </a:r>
          </a:p>
          <a:p>
            <a:endParaRPr lang="en-US"/>
          </a:p>
        </p:txBody>
      </p:sp>
      <p:pic>
        <p:nvPicPr>
          <p:cNvPr id="7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03" y="554552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46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1882</Words>
  <Application>Microsoft Office PowerPoint</Application>
  <PresentationFormat>On-screen Show (4:3)</PresentationFormat>
  <Paragraphs>177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Chiller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Một số sáng tác của Thanh Tịnh</vt:lpstr>
      <vt:lpstr>2. Tác phẩm - Thể loại: Truyện ngắn -Xuất xứ: Được in trong tập “Quê mẹ” (1941) - Phương thức biểu đạt: Tự sự kết hợp với miêu tả và biểu cảm. - Bố cục : 3 phần. </vt:lpstr>
      <vt:lpstr>PowerPoint Presentation</vt:lpstr>
      <vt:lpstr>PowerPoint Presentation</vt:lpstr>
      <vt:lpstr>PowerPoint Presentation</vt:lpstr>
      <vt:lpstr>II. Tìm hiểu văn bản</vt:lpstr>
      <vt:lpstr>PowerPoint Presentation</vt:lpstr>
      <vt:lpstr>PowerPoint Presentation</vt:lpstr>
      <vt:lpstr>II. Tìm hiểu văn bản</vt:lpstr>
      <vt:lpstr>II. Tìm hiểu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Khi ngồi trong lớp đón nhận giờ học đầu tiên:</vt:lpstr>
      <vt:lpstr>c. Khi ngồi trong lớp đón nhận giờ học đầu tiên</vt:lpstr>
      <vt:lpstr>3.Thái độ của những người lớn đối với các bé lần đầu tiên đi học</vt:lpstr>
      <vt:lpstr>3. Thái độ của những người lớn đối với các bé lần đầu đi học</vt:lpstr>
      <vt:lpstr>3.Thái độ của những người lớn đối với các bé lần đầu tiên đi học</vt:lpstr>
      <vt:lpstr>III. TỔNG KẾT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129</cp:revision>
  <dcterms:created xsi:type="dcterms:W3CDTF">2016-08-05T09:28:10Z</dcterms:created>
  <dcterms:modified xsi:type="dcterms:W3CDTF">2021-09-15T09:28:23Z</dcterms:modified>
</cp:coreProperties>
</file>